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59" r:id="rId4"/>
    <p:sldId id="260" r:id="rId5"/>
  </p:sldIdLst>
  <p:sldSz cx="10693400" cy="7562850"/>
  <p:notesSz cx="10693400" cy="75628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2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C063F-EB1A-4904-A92F-BDF6AC66DBA4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6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1069975" y="3592513"/>
            <a:ext cx="8553450" cy="340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1242B-F466-47B1-9C97-2354F7442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1242B-F466-47B1-9C97-2354F74424EF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200" y="812292"/>
            <a:ext cx="10534015" cy="219710"/>
          </a:xfrm>
          <a:custGeom>
            <a:avLst/>
            <a:gdLst/>
            <a:ahLst/>
            <a:cxnLst/>
            <a:rect l="l" t="t" r="r" b="b"/>
            <a:pathLst>
              <a:path w="10534015" h="219709">
                <a:moveTo>
                  <a:pt x="10533888" y="219455"/>
                </a:moveTo>
                <a:lnTo>
                  <a:pt x="0" y="219455"/>
                </a:lnTo>
                <a:lnTo>
                  <a:pt x="0" y="0"/>
                </a:lnTo>
                <a:lnTo>
                  <a:pt x="10533888" y="0"/>
                </a:lnTo>
                <a:lnTo>
                  <a:pt x="10533888" y="219455"/>
                </a:lnTo>
                <a:close/>
              </a:path>
            </a:pathLst>
          </a:custGeom>
          <a:solidFill>
            <a:srgbClr val="FBD4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728471"/>
            <a:ext cx="10692765" cy="303530"/>
          </a:xfrm>
          <a:custGeom>
            <a:avLst/>
            <a:gdLst/>
            <a:ahLst/>
            <a:cxnLst/>
            <a:rect l="l" t="t" r="r" b="b"/>
            <a:pathLst>
              <a:path w="10692765" h="303530">
                <a:moveTo>
                  <a:pt x="10668" y="83832"/>
                </a:moveTo>
                <a:lnTo>
                  <a:pt x="0" y="83832"/>
                </a:lnTo>
                <a:lnTo>
                  <a:pt x="0" y="303288"/>
                </a:lnTo>
                <a:lnTo>
                  <a:pt x="10668" y="303288"/>
                </a:lnTo>
                <a:lnTo>
                  <a:pt x="10668" y="83832"/>
                </a:lnTo>
                <a:close/>
              </a:path>
              <a:path w="10692765" h="303530">
                <a:moveTo>
                  <a:pt x="10610088" y="74688"/>
                </a:moveTo>
                <a:lnTo>
                  <a:pt x="76200" y="74688"/>
                </a:lnTo>
                <a:lnTo>
                  <a:pt x="67056" y="74688"/>
                </a:lnTo>
                <a:lnTo>
                  <a:pt x="67056" y="83832"/>
                </a:lnTo>
                <a:lnTo>
                  <a:pt x="67056" y="303288"/>
                </a:lnTo>
                <a:lnTo>
                  <a:pt x="76200" y="303288"/>
                </a:lnTo>
                <a:lnTo>
                  <a:pt x="76200" y="83832"/>
                </a:lnTo>
                <a:lnTo>
                  <a:pt x="10610088" y="83832"/>
                </a:lnTo>
                <a:lnTo>
                  <a:pt x="10610088" y="74688"/>
                </a:lnTo>
                <a:close/>
              </a:path>
              <a:path w="10692765" h="303530">
                <a:moveTo>
                  <a:pt x="10692384" y="12"/>
                </a:moveTo>
                <a:lnTo>
                  <a:pt x="10610088" y="12"/>
                </a:lnTo>
                <a:lnTo>
                  <a:pt x="76200" y="12"/>
                </a:lnTo>
                <a:lnTo>
                  <a:pt x="10668" y="12"/>
                </a:lnTo>
                <a:lnTo>
                  <a:pt x="0" y="0"/>
                </a:lnTo>
                <a:lnTo>
                  <a:pt x="0" y="18300"/>
                </a:lnTo>
                <a:lnTo>
                  <a:pt x="0" y="83820"/>
                </a:lnTo>
                <a:lnTo>
                  <a:pt x="10668" y="83820"/>
                </a:lnTo>
                <a:lnTo>
                  <a:pt x="10668" y="18300"/>
                </a:lnTo>
                <a:lnTo>
                  <a:pt x="76200" y="18300"/>
                </a:lnTo>
                <a:lnTo>
                  <a:pt x="10610088" y="18300"/>
                </a:lnTo>
                <a:lnTo>
                  <a:pt x="10692384" y="18300"/>
                </a:lnTo>
                <a:lnTo>
                  <a:pt x="10692384" y="12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6200" y="1031748"/>
            <a:ext cx="10534015" cy="204470"/>
          </a:xfrm>
          <a:custGeom>
            <a:avLst/>
            <a:gdLst/>
            <a:ahLst/>
            <a:cxnLst/>
            <a:rect l="l" t="t" r="r" b="b"/>
            <a:pathLst>
              <a:path w="10534015" h="204469">
                <a:moveTo>
                  <a:pt x="10533888" y="204215"/>
                </a:moveTo>
                <a:lnTo>
                  <a:pt x="0" y="204215"/>
                </a:lnTo>
                <a:lnTo>
                  <a:pt x="0" y="0"/>
                </a:lnTo>
                <a:lnTo>
                  <a:pt x="10533888" y="0"/>
                </a:lnTo>
                <a:lnTo>
                  <a:pt x="10533888" y="204215"/>
                </a:lnTo>
                <a:close/>
              </a:path>
            </a:pathLst>
          </a:custGeom>
          <a:solidFill>
            <a:srgbClr val="FBD4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812" y="144780"/>
            <a:ext cx="56515" cy="56515"/>
          </a:xfrm>
          <a:custGeom>
            <a:avLst/>
            <a:gdLst/>
            <a:ahLst/>
            <a:cxnLst/>
            <a:rect l="l" t="t" r="r" b="b"/>
            <a:pathLst>
              <a:path w="56515" h="56514">
                <a:moveTo>
                  <a:pt x="56388" y="38100"/>
                </a:moveTo>
                <a:lnTo>
                  <a:pt x="0" y="38100"/>
                </a:lnTo>
                <a:lnTo>
                  <a:pt x="0" y="0"/>
                </a:lnTo>
                <a:lnTo>
                  <a:pt x="56388" y="0"/>
                </a:lnTo>
                <a:lnTo>
                  <a:pt x="56388" y="38100"/>
                </a:lnTo>
                <a:close/>
              </a:path>
              <a:path w="56515" h="56514">
                <a:moveTo>
                  <a:pt x="56388" y="56388"/>
                </a:moveTo>
                <a:lnTo>
                  <a:pt x="47244" y="56388"/>
                </a:lnTo>
                <a:lnTo>
                  <a:pt x="47244" y="47244"/>
                </a:lnTo>
                <a:lnTo>
                  <a:pt x="56388" y="47244"/>
                </a:lnTo>
                <a:lnTo>
                  <a:pt x="56388" y="56388"/>
                </a:lnTo>
                <a:close/>
              </a:path>
            </a:pathLst>
          </a:custGeom>
          <a:solidFill>
            <a:srgbClr val="8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9200" y="1204985"/>
            <a:ext cx="3167379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4"/>
          <p:cNvGrpSpPr/>
          <p:nvPr/>
        </p:nvGrpSpPr>
        <p:grpSpPr>
          <a:xfrm>
            <a:off x="1973152" y="3497622"/>
            <a:ext cx="6500858" cy="1314829"/>
            <a:chOff x="1989114" y="3579114"/>
            <a:chExt cx="6500858" cy="1314829"/>
          </a:xfrm>
        </p:grpSpPr>
        <p:sp>
          <p:nvSpPr>
            <p:cNvPr id="5" name="object 5"/>
            <p:cNvSpPr/>
            <p:nvPr/>
          </p:nvSpPr>
          <p:spPr>
            <a:xfrm>
              <a:off x="1989114" y="4848224"/>
              <a:ext cx="6500858" cy="45719"/>
            </a:xfrm>
            <a:custGeom>
              <a:avLst/>
              <a:gdLst/>
              <a:ahLst/>
              <a:cxnLst/>
              <a:rect l="l" t="t" r="r" b="b"/>
              <a:pathLst>
                <a:path w="6626859" h="981710">
                  <a:moveTo>
                    <a:pt x="0" y="981455"/>
                  </a:moveTo>
                  <a:lnTo>
                    <a:pt x="0" y="1523"/>
                  </a:lnTo>
                </a:path>
                <a:path w="6626859" h="981710">
                  <a:moveTo>
                    <a:pt x="6623304" y="658367"/>
                  </a:moveTo>
                  <a:lnTo>
                    <a:pt x="6626352" y="0"/>
                  </a:lnTo>
                </a:path>
                <a:path w="6626859" h="981710">
                  <a:moveTo>
                    <a:pt x="0" y="1523"/>
                  </a:moveTo>
                  <a:lnTo>
                    <a:pt x="6623304" y="1523"/>
                  </a:lnTo>
                </a:path>
              </a:pathLst>
            </a:custGeom>
            <a:ln w="381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47416" y="3579114"/>
              <a:ext cx="4459605" cy="0"/>
            </a:xfrm>
            <a:custGeom>
              <a:avLst/>
              <a:gdLst/>
              <a:ahLst/>
              <a:cxnLst/>
              <a:rect l="l" t="t" r="r" b="b"/>
              <a:pathLst>
                <a:path w="4459605">
                  <a:moveTo>
                    <a:pt x="0" y="0"/>
                  </a:moveTo>
                  <a:lnTo>
                    <a:pt x="4459224" y="0"/>
                  </a:lnTo>
                </a:path>
              </a:pathLst>
            </a:custGeom>
            <a:ln w="70103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417874" y="1352533"/>
            <a:ext cx="3429024" cy="93600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endParaRPr lang="tr-TR" sz="1600" b="1" spc="-5" dirty="0">
              <a:latin typeface="Times New Roman"/>
              <a:cs typeface="Times New Roman"/>
            </a:endParaRPr>
          </a:p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MÜDÜR</a:t>
            </a:r>
            <a:endParaRPr sz="1600" dirty="0">
              <a:latin typeface="Times New Roman"/>
              <a:cs typeface="Times New Roman"/>
            </a:endParaRPr>
          </a:p>
          <a:p>
            <a:pPr algn="ctr">
              <a:lnSpc>
                <a:spcPts val="1705"/>
              </a:lnSpc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Öğr. Gör. Mehmet Akif SARI </a:t>
            </a:r>
          </a:p>
        </p:txBody>
      </p:sp>
      <p:sp>
        <p:nvSpPr>
          <p:cNvPr id="10" name="object 10"/>
          <p:cNvSpPr/>
          <p:nvPr/>
        </p:nvSpPr>
        <p:spPr>
          <a:xfrm>
            <a:off x="286148" y="2673760"/>
            <a:ext cx="2756295" cy="1679169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b="1" dirty="0">
                <a:solidFill>
                  <a:srgbClr val="0C0C0C"/>
                </a:solidFill>
                <a:latin typeface="Times New Roman"/>
                <a:cs typeface="Times New Roman"/>
              </a:rPr>
              <a:t>MESLEK </a:t>
            </a:r>
            <a:r>
              <a:rPr lang="tr-TR" sz="900" b="1" spc="-5" dirty="0">
                <a:solidFill>
                  <a:srgbClr val="0C0C0C"/>
                </a:solidFill>
                <a:latin typeface="Times New Roman"/>
                <a:cs typeface="Times New Roman"/>
              </a:rPr>
              <a:t>YÜKSEKOKUL</a:t>
            </a:r>
            <a:r>
              <a:rPr lang="tr-TR" sz="900" b="1" spc="-35" dirty="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lang="tr-TR" sz="900" b="1" dirty="0">
                <a:solidFill>
                  <a:srgbClr val="0C0C0C"/>
                </a:solidFill>
                <a:latin typeface="Times New Roman"/>
                <a:cs typeface="Times New Roman"/>
              </a:rPr>
              <a:t>KURULU</a:t>
            </a:r>
            <a:endParaRPr lang="tr-TR" sz="900" dirty="0">
              <a:latin typeface="Times New Roman"/>
              <a:cs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5"/>
              </a:spcBef>
              <a:buFont typeface="+mj-lt"/>
              <a:buAutoNum type="arabicPeriod"/>
            </a:pPr>
            <a:endParaRPr lang="tr-TR" sz="900" dirty="0">
              <a:latin typeface="Times New Roman"/>
              <a:cs typeface="Times New Roman"/>
            </a:endParaRP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1000" spc="-5" dirty="0">
                <a:latin typeface="Times New Roman" pitchFamily="18" charset="0"/>
                <a:cs typeface="Times New Roman" pitchFamily="18" charset="0"/>
              </a:rPr>
              <a:t>Öğr. Gör. Mehmet </a:t>
            </a: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Akif </a:t>
            </a:r>
            <a:r>
              <a:rPr lang="tr-TR" sz="1000" spc="-9" dirty="0">
                <a:latin typeface="Times New Roman" pitchFamily="18" charset="0"/>
                <a:cs typeface="Times New Roman" pitchFamily="18" charset="0"/>
              </a:rPr>
              <a:t>SARI </a:t>
            </a: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1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Sinan KUZUCU</a:t>
            </a: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Öğr. Gör. Miraç ŞİRİN</a:t>
            </a:r>
          </a:p>
          <a:p>
            <a:pPr marL="295395" marR="349522" indent="-207294">
              <a:lnSpc>
                <a:spcPts val="934"/>
              </a:lnSpc>
              <a:buFont typeface="+mj-lt"/>
              <a:buAutoNum type="arabicPeriod"/>
            </a:pPr>
            <a:r>
              <a:rPr lang="tr-TR" sz="1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</a:t>
            </a: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Uğur BELLİKLİ</a:t>
            </a:r>
          </a:p>
          <a:p>
            <a:pPr marL="295395" marR="349522" indent="-207294">
              <a:lnSpc>
                <a:spcPts val="934"/>
              </a:lnSpc>
              <a:buFont typeface="+mj-lt"/>
              <a:buAutoNum type="arabicPeriod"/>
            </a:pPr>
            <a:r>
              <a:rPr lang="tr-TR" sz="1000" spc="-5" dirty="0">
                <a:latin typeface="Times New Roman" pitchFamily="18" charset="0"/>
                <a:cs typeface="Times New Roman" pitchFamily="18" charset="0"/>
              </a:rPr>
              <a:t>Öğr. Gör. Aykut GÖKTEKİN</a:t>
            </a:r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1000" spc="-5" dirty="0">
                <a:latin typeface="Times New Roman" pitchFamily="18" charset="0"/>
                <a:cs typeface="Times New Roman" pitchFamily="18" charset="0"/>
              </a:rPr>
              <a:t>Öğr. Gör.  Dr. Mustafa GÜLTEPE</a:t>
            </a: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tr-TR" sz="1000" dirty="0" err="1"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. Üyesi </a:t>
            </a:r>
            <a:r>
              <a:rPr lang="tr-TR" sz="1000" spc="-9" dirty="0">
                <a:latin typeface="Times New Roman" pitchFamily="18" charset="0"/>
                <a:cs typeface="Times New Roman" pitchFamily="18" charset="0"/>
              </a:rPr>
              <a:t>Şennur ERKOCA </a:t>
            </a:r>
            <a:r>
              <a:rPr lang="tr-TR" sz="1000" spc="-9" dirty="0" smtClean="0">
                <a:latin typeface="Times New Roman" pitchFamily="18" charset="0"/>
                <a:cs typeface="Times New Roman" pitchFamily="18" charset="0"/>
              </a:rPr>
              <a:t>ŞENTÜRK</a:t>
            </a: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1000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tr-TR" sz="1000" dirty="0" err="1" smtClean="0"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1000" dirty="0" smtClean="0">
                <a:latin typeface="Times New Roman" pitchFamily="18" charset="0"/>
                <a:cs typeface="Times New Roman" pitchFamily="18" charset="0"/>
              </a:rPr>
              <a:t>. Üyesi </a:t>
            </a:r>
            <a:r>
              <a:rPr lang="tr-TR" sz="1000" spc="-9" dirty="0" smtClean="0">
                <a:latin typeface="Times New Roman" pitchFamily="18" charset="0"/>
                <a:cs typeface="Times New Roman" pitchFamily="18" charset="0"/>
              </a:rPr>
              <a:t>Muhammed Ramazan DEMİRCİ</a:t>
            </a: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1000" spc="-9" dirty="0" err="1" smtClean="0"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1000" spc="-9" dirty="0" smtClean="0">
                <a:latin typeface="Times New Roman" pitchFamily="18" charset="0"/>
                <a:cs typeface="Times New Roman" pitchFamily="18" charset="0"/>
              </a:rPr>
              <a:t>. Gör. Mustafa AYDIN</a:t>
            </a: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1000" spc="-5" dirty="0" smtClean="0">
                <a:latin typeface="Times New Roman" pitchFamily="18" charset="0"/>
                <a:cs typeface="Times New Roman" pitchFamily="18" charset="0"/>
              </a:rPr>
              <a:t>Raportör </a:t>
            </a:r>
            <a:r>
              <a:rPr lang="tr-TR" sz="1000" spc="-5" dirty="0">
                <a:latin typeface="Times New Roman" pitchFamily="18" charset="0"/>
                <a:cs typeface="Times New Roman" pitchFamily="18" charset="0"/>
              </a:rPr>
              <a:t>Recai ALACAHAN</a:t>
            </a:r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pPr marL="97155" marR="500380">
              <a:lnSpc>
                <a:spcPts val="1030"/>
              </a:lnSpc>
              <a:spcBef>
                <a:spcPts val="5"/>
              </a:spcBef>
            </a:pPr>
            <a:endParaRPr lang="tr-TR" sz="9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418402" y="2638417"/>
            <a:ext cx="2880000" cy="133200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/>
          <a:lstStyle/>
          <a:p>
            <a:pPr marL="98425">
              <a:lnSpc>
                <a:spcPct val="100000"/>
              </a:lnSpc>
              <a:spcBef>
                <a:spcPts val="360"/>
              </a:spcBef>
            </a:pPr>
            <a:r>
              <a:rPr lang="tr-TR" sz="900" b="1" dirty="0">
                <a:solidFill>
                  <a:srgbClr val="0C0C0C"/>
                </a:solidFill>
                <a:latin typeface="Times New Roman"/>
                <a:cs typeface="Times New Roman"/>
              </a:rPr>
              <a:t>MESLEK </a:t>
            </a:r>
            <a:r>
              <a:rPr lang="tr-TR" sz="900" b="1" spc="-5" dirty="0">
                <a:solidFill>
                  <a:srgbClr val="0C0C0C"/>
                </a:solidFill>
                <a:latin typeface="Times New Roman"/>
                <a:cs typeface="Times New Roman"/>
              </a:rPr>
              <a:t>YÜKSEKOKUL YÖNETİM</a:t>
            </a:r>
            <a:r>
              <a:rPr lang="tr-TR" sz="900" b="1" spc="5" dirty="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lang="tr-TR" sz="900" b="1" spc="-5" dirty="0">
                <a:solidFill>
                  <a:srgbClr val="0C0C0C"/>
                </a:solidFill>
                <a:latin typeface="Times New Roman"/>
                <a:cs typeface="Times New Roman"/>
              </a:rPr>
              <a:t>KURULU</a:t>
            </a:r>
            <a:endParaRPr lang="tr-TR" sz="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tr-TR" sz="900" dirty="0">
              <a:latin typeface="Times New Roman"/>
              <a:cs typeface="Times New Roman"/>
            </a:endParaRPr>
          </a:p>
          <a:p>
            <a:pPr marL="201536" indent="-114012">
              <a:lnSpc>
                <a:spcPts val="957"/>
              </a:lnSpc>
              <a:buFontTx/>
              <a:buAutoNum type="arabicPlain"/>
              <a:tabLst>
                <a:tab pos="202112" algn="l"/>
              </a:tabLst>
            </a:pPr>
            <a:r>
              <a:rPr lang="tr-TR" sz="9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Öğr. Gör. Mehmet Akif SARI </a:t>
            </a:r>
          </a:p>
          <a:p>
            <a:pPr marL="201536" indent="-114012">
              <a:lnSpc>
                <a:spcPts val="957"/>
              </a:lnSpc>
              <a:buFontTx/>
              <a:buAutoNum type="arabicPlain"/>
              <a:tabLst>
                <a:tab pos="202112" algn="l"/>
              </a:tabLst>
            </a:pPr>
            <a:r>
              <a:rPr lang="tr-TR" sz="10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Öğr. Gör. Sinan KUZUCU</a:t>
            </a:r>
          </a:p>
          <a:p>
            <a:pPr marL="201536" indent="-114012">
              <a:lnSpc>
                <a:spcPts val="957"/>
              </a:lnSpc>
              <a:buFontTx/>
              <a:buAutoNum type="arabicPlain"/>
              <a:tabLst>
                <a:tab pos="202112" algn="l"/>
              </a:tabLst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 Öğr. Gör. Miraç ŞİRİN </a:t>
            </a:r>
          </a:p>
          <a:p>
            <a:pPr marL="201536" indent="-114012">
              <a:lnSpc>
                <a:spcPts val="957"/>
              </a:lnSpc>
              <a:buFontTx/>
              <a:buAutoNum type="arabicPlain"/>
              <a:tabLst>
                <a:tab pos="202112" algn="l"/>
              </a:tabLst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 Prof. Dr. Hasan Hüseyin AKSU</a:t>
            </a:r>
          </a:p>
          <a:p>
            <a:pPr marL="201536" indent="-114012">
              <a:lnSpc>
                <a:spcPts val="957"/>
              </a:lnSpc>
              <a:buFontTx/>
              <a:buAutoNum type="arabicPlain"/>
              <a:tabLst>
                <a:tab pos="202112" algn="l"/>
              </a:tabLst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 Dr. Öğr. Üyesi Yavuz Selim GÖL  </a:t>
            </a:r>
          </a:p>
          <a:p>
            <a:pPr marL="201536" indent="-114012">
              <a:lnSpc>
                <a:spcPts val="957"/>
              </a:lnSpc>
              <a:buFontTx/>
              <a:buAutoNum type="arabicPlain"/>
              <a:tabLst>
                <a:tab pos="202112" algn="l"/>
              </a:tabLst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 Doç. Dr. Uğur BELLİKLİ</a:t>
            </a:r>
            <a:endParaRPr lang="tr-TR" sz="1000" spc="-5" dirty="0">
              <a:latin typeface="Times New Roman" pitchFamily="18" charset="0"/>
              <a:cs typeface="Times New Roman" pitchFamily="18" charset="0"/>
            </a:endParaRPr>
          </a:p>
          <a:p>
            <a:pPr marL="88100" marR="856240">
              <a:lnSpc>
                <a:spcPts val="934"/>
              </a:lnSpc>
              <a:spcBef>
                <a:spcPts val="45"/>
              </a:spcBef>
              <a:tabLst>
                <a:tab pos="202112" algn="l"/>
              </a:tabLst>
            </a:pPr>
            <a:r>
              <a:rPr lang="tr-TR" sz="1000" dirty="0">
                <a:latin typeface="Times New Roman" pitchFamily="18" charset="0"/>
                <a:cs typeface="Times New Roman" pitchFamily="18" charset="0"/>
              </a:rPr>
              <a:t>7   </a:t>
            </a:r>
            <a:r>
              <a:rPr lang="tr-TR" sz="1000" spc="-5" dirty="0">
                <a:latin typeface="Times New Roman" pitchFamily="18" charset="0"/>
                <a:cs typeface="Times New Roman" pitchFamily="18" charset="0"/>
              </a:rPr>
              <a:t>Raportör Recai ALACAHAN</a:t>
            </a:r>
            <a:endParaRPr lang="tr-T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53012" y="4508492"/>
            <a:ext cx="2240280" cy="53340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lang="tr-TR" sz="900" b="1" dirty="0">
                <a:solidFill>
                  <a:srgbClr val="0C0C0C"/>
                </a:solidFill>
                <a:latin typeface="Times New Roman"/>
                <a:cs typeface="Times New Roman"/>
              </a:rPr>
              <a:t>Müdür Yardımcısı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tr-TR" sz="1000" spc="-5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tr-TR" sz="1000" spc="-5" dirty="0">
                <a:latin typeface="Times New Roman"/>
                <a:cs typeface="Times New Roman"/>
              </a:rPr>
              <a:t>Öğr. Gör. Sinan KUZUCU</a:t>
            </a:r>
          </a:p>
        </p:txBody>
      </p:sp>
      <p:sp>
        <p:nvSpPr>
          <p:cNvPr id="16" name="object 16"/>
          <p:cNvSpPr/>
          <p:nvPr/>
        </p:nvSpPr>
        <p:spPr>
          <a:xfrm>
            <a:off x="3474492" y="3997449"/>
            <a:ext cx="3332382" cy="123348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pPr marL="874394">
              <a:lnSpc>
                <a:spcPct val="100000"/>
              </a:lnSpc>
              <a:spcBef>
                <a:spcPts val="330"/>
              </a:spcBef>
            </a:pPr>
            <a:r>
              <a:rPr lang="tr-TR" sz="900" b="1" dirty="0">
                <a:latin typeface="Times New Roman"/>
                <a:cs typeface="Times New Roman"/>
              </a:rPr>
              <a:t>Bölüm</a:t>
            </a:r>
            <a:r>
              <a:rPr lang="tr-TR" sz="900" b="1" spc="-30" dirty="0">
                <a:latin typeface="Times New Roman"/>
                <a:cs typeface="Times New Roman"/>
              </a:rPr>
              <a:t> </a:t>
            </a:r>
            <a:r>
              <a:rPr lang="tr-TR" sz="900" b="1" spc="-5" dirty="0">
                <a:latin typeface="Times New Roman"/>
                <a:cs typeface="Times New Roman"/>
              </a:rPr>
              <a:t>Başkanlıkları</a:t>
            </a:r>
            <a:endParaRPr lang="tr-TR" sz="900" dirty="0">
              <a:latin typeface="Times New Roman"/>
              <a:cs typeface="Times New Roman"/>
            </a:endParaRPr>
          </a:p>
          <a:p>
            <a:pPr marL="327660" marR="554990"/>
            <a:r>
              <a:rPr lang="tr-TR" sz="900" spc="-5" dirty="0">
                <a:latin typeface="Times New Roman"/>
                <a:cs typeface="Times New Roman"/>
              </a:rPr>
              <a:t>1  Finans- Bankacılık ve Sigortacılık  </a:t>
            </a:r>
          </a:p>
          <a:p>
            <a:pPr marL="327660" marR="554990"/>
            <a:r>
              <a:rPr lang="tr-TR" sz="900" spc="-5" dirty="0">
                <a:latin typeface="Times New Roman"/>
                <a:cs typeface="Times New Roman"/>
              </a:rPr>
              <a:t>2  Tıbbi Hizmetler ve Teknikler</a:t>
            </a:r>
            <a:endParaRPr lang="tr-TR" sz="900" dirty="0">
              <a:latin typeface="Times New Roman"/>
              <a:cs typeface="Times New Roman"/>
            </a:endParaRPr>
          </a:p>
          <a:p>
            <a:pPr marL="327660" marR="960755">
              <a:spcBef>
                <a:spcPts val="5"/>
              </a:spcBef>
            </a:pPr>
            <a:r>
              <a:rPr lang="tr-TR" sz="900" spc="-5" dirty="0">
                <a:latin typeface="Times New Roman"/>
                <a:cs typeface="Times New Roman"/>
              </a:rPr>
              <a:t>3  Pazarlama ve Reklamcılık </a:t>
            </a:r>
          </a:p>
          <a:p>
            <a:pPr marL="327660" marR="960755">
              <a:spcBef>
                <a:spcPts val="5"/>
              </a:spcBef>
            </a:pPr>
            <a:r>
              <a:rPr lang="tr-TR" sz="900" spc="-5" dirty="0">
                <a:latin typeface="Times New Roman"/>
                <a:cs typeface="Times New Roman"/>
              </a:rPr>
              <a:t>4  Mülkiyet Koruma ve Güvenlik   Bölümü</a:t>
            </a:r>
          </a:p>
          <a:p>
            <a:pPr marL="327660" marR="960755">
              <a:spcBef>
                <a:spcPts val="5"/>
              </a:spcBef>
            </a:pPr>
            <a:r>
              <a:rPr lang="tr-TR" sz="900" spc="-5" dirty="0">
                <a:latin typeface="Times New Roman"/>
                <a:cs typeface="Times New Roman"/>
              </a:rPr>
              <a:t>5  Yönetim </a:t>
            </a:r>
            <a:r>
              <a:rPr lang="tr-TR" sz="900" spc="-10" dirty="0">
                <a:latin typeface="Times New Roman"/>
                <a:cs typeface="Times New Roman"/>
              </a:rPr>
              <a:t>ve </a:t>
            </a:r>
            <a:r>
              <a:rPr lang="tr-TR" sz="900" dirty="0">
                <a:latin typeface="Times New Roman"/>
                <a:cs typeface="Times New Roman"/>
              </a:rPr>
              <a:t>Organizasyon</a:t>
            </a:r>
          </a:p>
          <a:p>
            <a:pPr marL="556260" marR="960755" indent="-228600">
              <a:spcBef>
                <a:spcPts val="5"/>
              </a:spcBef>
            </a:pPr>
            <a:r>
              <a:rPr lang="tr-TR" sz="900" spc="-5" dirty="0">
                <a:latin typeface="Times New Roman"/>
                <a:cs typeface="Times New Roman"/>
              </a:rPr>
              <a:t>6  Veterinerlik</a:t>
            </a:r>
          </a:p>
          <a:p>
            <a:pPr marL="556260" marR="960755" indent="-228600">
              <a:spcBef>
                <a:spcPts val="5"/>
              </a:spcBef>
            </a:pPr>
            <a:r>
              <a:rPr lang="tr-TR" sz="900" spc="-5" dirty="0">
                <a:latin typeface="Times New Roman"/>
                <a:cs typeface="Times New Roman"/>
              </a:rPr>
              <a:t>7  </a:t>
            </a:r>
            <a:r>
              <a:rPr lang="tr-TR" sz="900" dirty="0">
                <a:latin typeface="Times New Roman"/>
                <a:cs typeface="Times New Roman"/>
              </a:rPr>
              <a:t>Sosyal Hizmetler ve Danışmanlık</a:t>
            </a:r>
          </a:p>
        </p:txBody>
      </p:sp>
      <p:grpSp>
        <p:nvGrpSpPr>
          <p:cNvPr id="4" name="object 18"/>
          <p:cNvGrpSpPr/>
          <p:nvPr/>
        </p:nvGrpSpPr>
        <p:grpSpPr>
          <a:xfrm>
            <a:off x="4965364" y="2318765"/>
            <a:ext cx="45719" cy="1695456"/>
            <a:chOff x="4975097" y="2926080"/>
            <a:chExt cx="41275" cy="1991360"/>
          </a:xfrm>
        </p:grpSpPr>
        <p:sp>
          <p:nvSpPr>
            <p:cNvPr id="19" name="object 19"/>
            <p:cNvSpPr/>
            <p:nvPr/>
          </p:nvSpPr>
          <p:spPr>
            <a:xfrm>
              <a:off x="4994147" y="2926080"/>
              <a:ext cx="0" cy="228600"/>
            </a:xfrm>
            <a:custGeom>
              <a:avLst/>
              <a:gdLst/>
              <a:ahLst/>
              <a:cxnLst/>
              <a:rect l="l" t="t" r="r" b="b"/>
              <a:pathLst>
                <a:path h="228600">
                  <a:moveTo>
                    <a:pt x="0" y="22860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4F80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995671" y="3131820"/>
              <a:ext cx="1905" cy="1766570"/>
            </a:xfrm>
            <a:custGeom>
              <a:avLst/>
              <a:gdLst/>
              <a:ahLst/>
              <a:cxnLst/>
              <a:rect l="l" t="t" r="r" b="b"/>
              <a:pathLst>
                <a:path w="1904" h="1766570">
                  <a:moveTo>
                    <a:pt x="0" y="1766315"/>
                  </a:moveTo>
                  <a:lnTo>
                    <a:pt x="1524" y="0"/>
                  </a:lnTo>
                </a:path>
              </a:pathLst>
            </a:custGeom>
            <a:ln w="381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4">
            <a:extLst>
              <a:ext uri="{FF2B5EF4-FFF2-40B4-BE49-F238E27FC236}">
                <a16:creationId xmlns="" xmlns:a16="http://schemas.microsoft.com/office/drawing/2014/main" id="{ED890DC4-2CE9-429E-2608-F6EC8AE7A202}"/>
              </a:ext>
            </a:extLst>
          </p:cNvPr>
          <p:cNvSpPr/>
          <p:nvPr/>
        </p:nvSpPr>
        <p:spPr>
          <a:xfrm>
            <a:off x="7353870" y="4424367"/>
            <a:ext cx="2240280" cy="554954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lang="tr-TR" sz="900" b="1" dirty="0">
                <a:solidFill>
                  <a:srgbClr val="0C0C0C"/>
                </a:solidFill>
                <a:latin typeface="Times New Roman"/>
                <a:cs typeface="Times New Roman"/>
              </a:rPr>
              <a:t>Müdür Yardımcısı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tr-TR" sz="1000" spc="-5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tr-TR" sz="1000" spc="-5" dirty="0">
                <a:latin typeface="Times New Roman"/>
                <a:cs typeface="Times New Roman"/>
              </a:rPr>
              <a:t>Öğr. Gör. Miraç ŞİRİN</a:t>
            </a:r>
          </a:p>
        </p:txBody>
      </p:sp>
      <p:sp>
        <p:nvSpPr>
          <p:cNvPr id="18" name="object 2"/>
          <p:cNvSpPr txBox="1"/>
          <p:nvPr/>
        </p:nvSpPr>
        <p:spPr>
          <a:xfrm>
            <a:off x="48069" y="43336"/>
            <a:ext cx="10590530" cy="1053494"/>
          </a:xfrm>
          <a:prstGeom prst="rect">
            <a:avLst/>
          </a:prstGeom>
          <a:solidFill>
            <a:srgbClr val="E4DFEB"/>
          </a:solidFill>
          <a:ln w="38100">
            <a:solidFill>
              <a:srgbClr val="800080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215"/>
              </a:spcBef>
            </a:pPr>
            <a:r>
              <a:rPr lang="tr-TR" sz="1400" b="1" dirty="0">
                <a:solidFill>
                  <a:srgbClr val="800080"/>
                </a:solidFill>
                <a:latin typeface="Times New Roman"/>
                <a:cs typeface="Times New Roman"/>
              </a:rPr>
              <a:t>T.C. </a:t>
            </a:r>
            <a:r>
              <a:rPr sz="1400" b="1" dirty="0">
                <a:solidFill>
                  <a:srgbClr val="800080"/>
                </a:solidFill>
                <a:latin typeface="Times New Roman"/>
                <a:cs typeface="Times New Roman"/>
              </a:rPr>
              <a:t>GİRESUN</a:t>
            </a:r>
            <a:r>
              <a:rPr sz="1400" b="1" spc="-20" dirty="0">
                <a:solidFill>
                  <a:srgbClr val="80008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800080"/>
                </a:solidFill>
                <a:latin typeface="Times New Roman"/>
                <a:cs typeface="Times New Roman"/>
              </a:rPr>
              <a:t>ÜNİVERSİTESİ</a:t>
            </a:r>
            <a:endParaRPr sz="1400" dirty="0">
              <a:latin typeface="Times New Roman"/>
              <a:cs typeface="Times New Roman"/>
            </a:endParaRPr>
          </a:p>
          <a:p>
            <a:pPr algn="ctr">
              <a:lnSpc>
                <a:spcPts val="1595"/>
              </a:lnSpc>
            </a:pPr>
            <a:r>
              <a:rPr sz="1400" b="1" spc="-5" dirty="0">
                <a:solidFill>
                  <a:srgbClr val="800080"/>
                </a:solidFill>
                <a:latin typeface="Times New Roman"/>
                <a:cs typeface="Times New Roman"/>
              </a:rPr>
              <a:t>ALUCRA TURAN </a:t>
            </a:r>
            <a:r>
              <a:rPr sz="1400" b="1" dirty="0">
                <a:solidFill>
                  <a:srgbClr val="800080"/>
                </a:solidFill>
                <a:latin typeface="Times New Roman"/>
                <a:cs typeface="Times New Roman"/>
              </a:rPr>
              <a:t>BULUTCU MESLEK</a:t>
            </a:r>
            <a:r>
              <a:rPr sz="1400" b="1" spc="-10" dirty="0">
                <a:solidFill>
                  <a:srgbClr val="80008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800080"/>
                </a:solidFill>
                <a:latin typeface="Times New Roman"/>
                <a:cs typeface="Times New Roman"/>
              </a:rPr>
              <a:t>YÜKSEKOKULU</a:t>
            </a:r>
            <a:endParaRPr sz="1400" dirty="0">
              <a:latin typeface="Times New Roman"/>
              <a:cs typeface="Times New Roman"/>
            </a:endParaRPr>
          </a:p>
          <a:p>
            <a:pPr marL="3723640" marR="3716654" algn="ctr">
              <a:lnSpc>
                <a:spcPts val="2290"/>
              </a:lnSpc>
              <a:spcBef>
                <a:spcPts val="110"/>
              </a:spcBef>
            </a:pPr>
            <a:r>
              <a:rPr sz="2000" b="1" spc="-5" dirty="0">
                <a:solidFill>
                  <a:srgbClr val="000080"/>
                </a:solidFill>
                <a:latin typeface="Times New Roman"/>
                <a:cs typeface="Times New Roman"/>
              </a:rPr>
              <a:t>ORGANİZASYON</a:t>
            </a:r>
            <a:r>
              <a:rPr sz="2000" b="1" spc="-25" dirty="0">
                <a:solidFill>
                  <a:srgbClr val="00008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0080"/>
                </a:solidFill>
                <a:latin typeface="Times New Roman"/>
                <a:cs typeface="Times New Roman"/>
              </a:rPr>
              <a:t>ŞEMASI  (AKADEMİK)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1" name="object 10"/>
          <p:cNvSpPr/>
          <p:nvPr/>
        </p:nvSpPr>
        <p:spPr bwMode="auto">
          <a:xfrm>
            <a:off x="234132" y="5293593"/>
            <a:ext cx="10081120" cy="226925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b="1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                                                                                                                        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b="1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                                                                                                                               GENEL AKADEMİK KURULU 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.Gör. Mehmet Akif SARI   (Yüksekokul Müdürü)	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Dr. Mualla ÖĞÜTVEREN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İrfan AKPINAR 		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. Gör. Sinan KUZUCU (Müdür Yardımcısı)	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Murat ESEN 	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Salih Erkut BOZ 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Miraç ŞİRİN (Müdür Yardımcısı)	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Hasan HELİMOĞLU	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Bilgin TEKER BEKÇİ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Doç. Dr. Uğur BELLİKLİ 	                                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Emel POLAT 	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Demet AKKAYA BELLİKLİ 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Dr.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Üyesi Muhammed Ramazan DEMİRCİ         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Oktay Orçun BEKEN 	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Aykut GÖKTEKİN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Dr.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Üyesi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Sevilay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KILINÇARSLAN	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Osman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Serdal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KARAPINAR 	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Deniz KARAPINAR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Dr.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Üyesi Şennur ERKOCA ŞENTÜRK              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Ömer TURANLI             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Emre GÜNEŞ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Dr. Deniz KURT		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.Gör.İbrahim Gökhan GÜRSOY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Yunus ŞENTÜRK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Dr. Mustafa GÜLTEPE		 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Sefa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Eyyüp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 ÇİÇEK 	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Özge ÖMÜR</a:t>
            </a:r>
          </a:p>
          <a:p>
            <a:pPr marL="149225">
              <a:lnSpc>
                <a:spcPct val="100000"/>
              </a:lnSpc>
              <a:spcBef>
                <a:spcPts val="360"/>
              </a:spcBef>
            </a:pP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				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 Gör. Mustafa AYDIN 	                                     </a:t>
            </a:r>
            <a:r>
              <a:rPr lang="tr-TR" sz="900" dirty="0" err="1" smtClean="0">
                <a:solidFill>
                  <a:srgbClr val="0C0C0C"/>
                </a:solidFill>
                <a:latin typeface="Times New Roman"/>
                <a:cs typeface="Times New Roman"/>
              </a:rPr>
              <a:t>Öğr</a:t>
            </a:r>
            <a:r>
              <a:rPr lang="tr-TR" sz="900" dirty="0" smtClean="0">
                <a:solidFill>
                  <a:srgbClr val="0C0C0C"/>
                </a:solidFill>
                <a:latin typeface="Times New Roman"/>
                <a:cs typeface="Times New Roman"/>
              </a:rPr>
              <a:t>.Gör.Esma Betül AKILMAK</a:t>
            </a:r>
            <a:endParaRPr lang="tr-TR" sz="9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6AACEB-7085-DDA8-58B4-3538F039E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9B9DC6C2-67B3-5206-46B4-6CCB6D5351D1}"/>
              </a:ext>
            </a:extLst>
          </p:cNvPr>
          <p:cNvSpPr txBox="1"/>
          <p:nvPr/>
        </p:nvSpPr>
        <p:spPr>
          <a:xfrm>
            <a:off x="0" y="32133"/>
            <a:ext cx="10693400" cy="134844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7305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215"/>
              </a:spcBef>
            </a:pPr>
            <a:r>
              <a:rPr lang="tr-TR"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T.C.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GİRESUN</a:t>
            </a:r>
            <a:r>
              <a:rPr sz="1400" b="1" spc="-2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ÜNİVERSİTESİ</a:t>
            </a:r>
            <a:endParaRPr sz="14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>
              <a:lnSpc>
                <a:spcPts val="1595"/>
              </a:lnSpc>
            </a:pPr>
            <a:r>
              <a:rPr sz="14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ALUCRA TURAN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BULUTCU MESLEK</a:t>
            </a:r>
            <a:r>
              <a:rPr sz="1400" b="1" spc="-1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YÜKSEKOKULU</a:t>
            </a:r>
            <a:endParaRPr sz="14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3723640" marR="3716654" algn="ctr">
              <a:lnSpc>
                <a:spcPts val="2290"/>
              </a:lnSpc>
              <a:spcBef>
                <a:spcPts val="110"/>
              </a:spcBef>
            </a:pPr>
            <a:r>
              <a:rPr sz="1400" b="1" dirty="0">
                <a:solidFill>
                  <a:schemeClr val="tx1"/>
                </a:solidFill>
                <a:latin typeface="Times New Roman"/>
                <a:cs typeface="Times New Roman"/>
              </a:rPr>
              <a:t>ORGANİZASYON</a:t>
            </a:r>
            <a:r>
              <a:rPr lang="tr-TR" sz="1400" b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ŞEMAS</a:t>
            </a:r>
            <a:r>
              <a:rPr lang="tr-TR"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I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(AKADEMİK</a:t>
            </a:r>
            <a:r>
              <a:rPr lang="tr-TR"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 KURULLAR VE KOMİSYONLAR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  <a:endParaRPr sz="1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5" name="object 14">
            <a:extLst>
              <a:ext uri="{FF2B5EF4-FFF2-40B4-BE49-F238E27FC236}">
                <a16:creationId xmlns="" xmlns:a16="http://schemas.microsoft.com/office/drawing/2014/main" id="{31112882-C5A4-FD9B-7510-F5B6056287EB}"/>
              </a:ext>
            </a:extLst>
          </p:cNvPr>
          <p:cNvSpPr/>
          <p:nvPr/>
        </p:nvSpPr>
        <p:spPr>
          <a:xfrm>
            <a:off x="2925750" y="3402782"/>
            <a:ext cx="2427945" cy="757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KANTİN DENETLEME KURULU</a:t>
            </a: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YÜK. OKUL SEK.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Recai ALACAHAN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BİL. İŞLT.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Alper Metehan KANTEMİR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KUZUCU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object 14">
            <a:extLst>
              <a:ext uri="{FF2B5EF4-FFF2-40B4-BE49-F238E27FC236}">
                <a16:creationId xmlns="" xmlns:a16="http://schemas.microsoft.com/office/drawing/2014/main" id="{8FFFBACA-2C13-03C8-7875-3DB5E6B5FF13}"/>
              </a:ext>
            </a:extLst>
          </p:cNvPr>
          <p:cNvSpPr/>
          <p:nvPr/>
        </p:nvSpPr>
        <p:spPr>
          <a:xfrm>
            <a:off x="2925750" y="4455775"/>
            <a:ext cx="2420950" cy="7237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YEMEKHANE DENETLEME KURULU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</a:t>
            </a: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KUZUCU</a:t>
            </a:r>
          </a:p>
          <a:p>
            <a:pPr>
              <a:lnSpc>
                <a:spcPct val="100000"/>
              </a:lnSpc>
            </a:pP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BİL. İŞLT.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Alper Metehan KANTEMİR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BÜRO PERSONELİ 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Yasin TÜRK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14">
            <a:extLst>
              <a:ext uri="{FF2B5EF4-FFF2-40B4-BE49-F238E27FC236}">
                <a16:creationId xmlns="" xmlns:a16="http://schemas.microsoft.com/office/drawing/2014/main" id="{932A020F-F186-A0A3-86E6-EF85ACB399F2}"/>
              </a:ext>
            </a:extLst>
          </p:cNvPr>
          <p:cNvSpPr/>
          <p:nvPr/>
        </p:nvSpPr>
        <p:spPr>
          <a:xfrm>
            <a:off x="285257" y="3755979"/>
            <a:ext cx="2357453" cy="817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lang="tr-TR" sz="1400" b="1" dirty="0">
                <a:solidFill>
                  <a:srgbClr val="0C0C0C"/>
                </a:solidFill>
                <a:latin typeface="Times New Roman"/>
                <a:cs typeface="Times New Roman"/>
              </a:rPr>
              <a:t>Müdür</a:t>
            </a: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endParaRPr lang="tr-TR" sz="1400" spc="-5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tr-TR" sz="1400" spc="-5" dirty="0">
                <a:latin typeface="Times New Roman"/>
                <a:cs typeface="Times New Roman"/>
              </a:rPr>
              <a:t>Öğr. Gör. Mehmet Akif SARI</a:t>
            </a:r>
          </a:p>
        </p:txBody>
      </p:sp>
      <p:sp>
        <p:nvSpPr>
          <p:cNvPr id="4" name="object 14">
            <a:extLst>
              <a:ext uri="{FF2B5EF4-FFF2-40B4-BE49-F238E27FC236}">
                <a16:creationId xmlns="" xmlns:a16="http://schemas.microsoft.com/office/drawing/2014/main" id="{64299C84-C946-1FD0-DB77-C1F84B40286E}"/>
              </a:ext>
            </a:extLst>
          </p:cNvPr>
          <p:cNvSpPr/>
          <p:nvPr/>
        </p:nvSpPr>
        <p:spPr>
          <a:xfrm>
            <a:off x="5985794" y="2406044"/>
            <a:ext cx="4041426" cy="17587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LABORATUVAR SORUMLULARI</a:t>
            </a:r>
          </a:p>
          <a:p>
            <a:pPr algn="ctr">
              <a:lnSpc>
                <a:spcPct val="100000"/>
              </a:lnSpc>
            </a:pPr>
            <a:endParaRPr lang="tr-TR" sz="900" b="1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ANATOMİ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</a:t>
            </a: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Akif SARI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BİLGİSAYAR LAB1-2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M.ustafa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GÜLTEPE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KLİNİK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. Sinan KUZUCU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KONFERANS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İbrahim Gökhan GÜRSOY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KÜTÜPHANE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Aykut GÖKTEKİN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MEDYA VE ATÖLYE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. Salih Erkut BOZ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RADYO ODASI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Sefa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Eyyüp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ÇİÇEK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VETERİNER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.Yunus ŞENTÜRK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1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14">
            <a:extLst>
              <a:ext uri="{FF2B5EF4-FFF2-40B4-BE49-F238E27FC236}">
                <a16:creationId xmlns="" xmlns:a16="http://schemas.microsoft.com/office/drawing/2014/main" id="{00CC19E0-3E41-5D2B-AFD2-79AFB0A79C8C}"/>
              </a:ext>
            </a:extLst>
          </p:cNvPr>
          <p:cNvSpPr/>
          <p:nvPr/>
        </p:nvSpPr>
        <p:spPr>
          <a:xfrm>
            <a:off x="5985794" y="4514457"/>
            <a:ext cx="4041426" cy="7245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VE BİLGİ TEKNOLOJİSİ KOMİSYONU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Salih Erkut BOZ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="" xmlns:a16="http://schemas.microsoft.com/office/drawing/2014/main" id="{2466AA3A-703D-794E-810C-82471F6271F9}"/>
              </a:ext>
            </a:extLst>
          </p:cNvPr>
          <p:cNvSpPr/>
          <p:nvPr/>
        </p:nvSpPr>
        <p:spPr>
          <a:xfrm>
            <a:off x="5995342" y="5445579"/>
            <a:ext cx="403187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TEKNİK ALTYAPI VE BİLİŞİM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Mustafa </a:t>
            </a: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GÜLTEPE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Aykut GÖKTEKİN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14">
            <a:extLst>
              <a:ext uri="{FF2B5EF4-FFF2-40B4-BE49-F238E27FC236}">
                <a16:creationId xmlns="" xmlns:a16="http://schemas.microsoft.com/office/drawing/2014/main" id="{13B596BB-72D7-C05B-38A3-F11545E54459}"/>
              </a:ext>
            </a:extLst>
          </p:cNvPr>
          <p:cNvSpPr/>
          <p:nvPr/>
        </p:nvSpPr>
        <p:spPr>
          <a:xfrm>
            <a:off x="2934349" y="5445579"/>
            <a:ext cx="2419346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ADEK KURULU 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Doç.Dr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Uğur BELLİKLİ </a:t>
            </a:r>
            <a:endParaRPr lang="tr-TR" sz="900" b="1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KUZUCU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Miraç ŞİRİN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object 14">
            <a:extLst>
              <a:ext uri="{FF2B5EF4-FFF2-40B4-BE49-F238E27FC236}">
                <a16:creationId xmlns="" xmlns:a16="http://schemas.microsoft.com/office/drawing/2014/main" id="{0033D2D6-5D29-44C5-A544-CA6463CDD59B}"/>
              </a:ext>
            </a:extLst>
          </p:cNvPr>
          <p:cNvSpPr/>
          <p:nvPr/>
        </p:nvSpPr>
        <p:spPr>
          <a:xfrm>
            <a:off x="2904741" y="2383922"/>
            <a:ext cx="2569306" cy="7572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BURS KOMİSYONU</a:t>
            </a:r>
            <a:endParaRPr lang="tr-TR" sz="900" spc="-1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Miraç </a:t>
            </a: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ŞİRİN</a:t>
            </a:r>
          </a:p>
          <a:p>
            <a:pPr>
              <a:lnSpc>
                <a:spcPct val="100000"/>
              </a:lnSpc>
            </a:pPr>
            <a:r>
              <a:rPr lang="tr-TR" sz="900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Gör..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Sinan KUZUCU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93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32133"/>
            <a:ext cx="10693400" cy="134844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7305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215"/>
              </a:spcBef>
            </a:pPr>
            <a:r>
              <a:rPr lang="tr-TR"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T.C.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GİRESUN</a:t>
            </a:r>
            <a:r>
              <a:rPr sz="1400" b="1" spc="-2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ÜNİVERSİTESİ</a:t>
            </a:r>
            <a:endParaRPr sz="14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>
              <a:lnSpc>
                <a:spcPts val="1595"/>
              </a:lnSpc>
            </a:pPr>
            <a:r>
              <a:rPr sz="14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ALUCRA TURAN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BULUTCU MESLEK</a:t>
            </a:r>
            <a:r>
              <a:rPr sz="1400" b="1" spc="-1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YÜKSEKOKULU</a:t>
            </a:r>
            <a:endParaRPr sz="14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3723640" marR="3716654" algn="ctr">
              <a:lnSpc>
                <a:spcPts val="2290"/>
              </a:lnSpc>
              <a:spcBef>
                <a:spcPts val="110"/>
              </a:spcBef>
            </a:pPr>
            <a:r>
              <a:rPr sz="1400" b="1" dirty="0">
                <a:solidFill>
                  <a:schemeClr val="tx1"/>
                </a:solidFill>
                <a:latin typeface="Times New Roman"/>
                <a:cs typeface="Times New Roman"/>
              </a:rPr>
              <a:t>ORGANİZASYON</a:t>
            </a:r>
            <a:r>
              <a:rPr lang="tr-TR" sz="1400" b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ŞEMAS</a:t>
            </a:r>
            <a:r>
              <a:rPr lang="tr-TR"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I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(AKADEMİK</a:t>
            </a:r>
            <a:r>
              <a:rPr lang="tr-TR"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 KURULLAR VE KOMİSYONLAR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  <a:endParaRPr sz="1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4" name="object 14">
            <a:extLst>
              <a:ext uri="{FF2B5EF4-FFF2-40B4-BE49-F238E27FC236}">
                <a16:creationId xmlns="" xmlns:a16="http://schemas.microsoft.com/office/drawing/2014/main" id="{807DD0DD-935C-85C5-1228-743D1D9242B0}"/>
              </a:ext>
            </a:extLst>
          </p:cNvPr>
          <p:cNvSpPr/>
          <p:nvPr/>
        </p:nvSpPr>
        <p:spPr>
          <a:xfrm>
            <a:off x="5418138" y="2852731"/>
            <a:ext cx="2438400" cy="557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BOLOGNA KURULU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Ömer TURANLI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Mustafa AYDIN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object 14">
            <a:extLst>
              <a:ext uri="{FF2B5EF4-FFF2-40B4-BE49-F238E27FC236}">
                <a16:creationId xmlns="" xmlns:a16="http://schemas.microsoft.com/office/drawing/2014/main" id="{F0ACB1E8-7E01-5532-1BF6-DB787A4CDAAD}"/>
              </a:ext>
            </a:extLst>
          </p:cNvPr>
          <p:cNvSpPr/>
          <p:nvPr/>
        </p:nvSpPr>
        <p:spPr>
          <a:xfrm>
            <a:off x="285257" y="1757301"/>
            <a:ext cx="2419346" cy="13265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STAJ KOMİSYONU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KUZUCU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Uğur BELLİKLİ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Mustafa AYDIN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Demet AKKAYA BELLKLİ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 Dr. Mustafa GÜLTEPE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Şennur ERKOCA ŞENTÜRK</a:t>
            </a:r>
          </a:p>
          <a:p>
            <a:pPr marR="426105" indent="-207294" algn="just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Muhammed Ramazan DEMİRCİ</a:t>
            </a:r>
          </a:p>
          <a:p>
            <a:pPr algn="ctr"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object 14">
            <a:extLst>
              <a:ext uri="{FF2B5EF4-FFF2-40B4-BE49-F238E27FC236}">
                <a16:creationId xmlns="" xmlns:a16="http://schemas.microsoft.com/office/drawing/2014/main" id="{151AF876-23B4-0233-E493-A593EE44EFC7}"/>
              </a:ext>
            </a:extLst>
          </p:cNvPr>
          <p:cNvSpPr/>
          <p:nvPr/>
        </p:nvSpPr>
        <p:spPr>
          <a:xfrm>
            <a:off x="8087041" y="4022680"/>
            <a:ext cx="2447927" cy="773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AKTS  KORDİNATÖRLÜĞÜ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Yunus ŞENTÜRK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Deniz KURT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KUZUCU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object 14">
            <a:extLst>
              <a:ext uri="{FF2B5EF4-FFF2-40B4-BE49-F238E27FC236}">
                <a16:creationId xmlns="" xmlns:a16="http://schemas.microsoft.com/office/drawing/2014/main" id="{9573A3A0-8364-0425-2304-9A3DEF218164}"/>
              </a:ext>
            </a:extLst>
          </p:cNvPr>
          <p:cNvSpPr/>
          <p:nvPr/>
        </p:nvSpPr>
        <p:spPr>
          <a:xfrm>
            <a:off x="8061344" y="2781294"/>
            <a:ext cx="2446577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UZEM KURULU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Emre GÜNEŞ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object 14">
            <a:extLst>
              <a:ext uri="{FF2B5EF4-FFF2-40B4-BE49-F238E27FC236}">
                <a16:creationId xmlns="" xmlns:a16="http://schemas.microsoft.com/office/drawing/2014/main" id="{B3A11EF8-7802-0E00-513E-3288F6BA384C}"/>
              </a:ext>
            </a:extLst>
          </p:cNvPr>
          <p:cNvSpPr/>
          <p:nvPr/>
        </p:nvSpPr>
        <p:spPr>
          <a:xfrm>
            <a:off x="5418138" y="3852863"/>
            <a:ext cx="2430477" cy="790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1 HAZIRLAMA VE TAKİP </a:t>
            </a:r>
          </a:p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KOMİSYONU</a:t>
            </a:r>
          </a:p>
          <a:p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Şennur ERKOCA ŞENTÜRK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Mualla ÖĞÜTVEREN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Miraç ŞİRİN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object 14">
            <a:extLst>
              <a:ext uri="{FF2B5EF4-FFF2-40B4-BE49-F238E27FC236}">
                <a16:creationId xmlns="" xmlns:a16="http://schemas.microsoft.com/office/drawing/2014/main" id="{C485A2D7-93E9-BA2A-6948-9BE53B11B0F0}"/>
              </a:ext>
            </a:extLst>
          </p:cNvPr>
          <p:cNvSpPr/>
          <p:nvPr/>
        </p:nvSpPr>
        <p:spPr>
          <a:xfrm>
            <a:off x="5418138" y="4961964"/>
            <a:ext cx="2513825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SEKTÖREL İŞBİRLİĞİ KOMİSYONU</a:t>
            </a:r>
          </a:p>
          <a:p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Sevilay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KILINÇARSLAN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Emre GÜNEŞ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Esma Betül AKILMAK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object 14">
            <a:extLst>
              <a:ext uri="{FF2B5EF4-FFF2-40B4-BE49-F238E27FC236}">
                <a16:creationId xmlns="" xmlns:a16="http://schemas.microsoft.com/office/drawing/2014/main" id="{645AB5E6-B861-57F9-F4CE-546B75B48029}"/>
              </a:ext>
            </a:extLst>
          </p:cNvPr>
          <p:cNvSpPr/>
          <p:nvPr/>
        </p:nvSpPr>
        <p:spPr>
          <a:xfrm>
            <a:off x="268490" y="4852995"/>
            <a:ext cx="2506442" cy="12144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EĞİTİM  KOMİSYONU</a:t>
            </a:r>
          </a:p>
          <a:p>
            <a:pPr marR="453745" indent="-207294">
              <a:lnSpc>
                <a:spcPts val="934"/>
              </a:lnSpc>
              <a:spcBef>
                <a:spcPts val="5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KUZUCU</a:t>
            </a:r>
          </a:p>
          <a:p>
            <a:pPr marR="453745" indent="-207294">
              <a:lnSpc>
                <a:spcPts val="934"/>
              </a:lnSpc>
              <a:spcBef>
                <a:spcPts val="5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Mehmet Akif SARI </a:t>
            </a:r>
          </a:p>
          <a:p>
            <a:pPr marR="349522" indent="-207294">
              <a:lnSpc>
                <a:spcPts val="934"/>
              </a:lnSpc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Uğur BELLİKLİ</a:t>
            </a:r>
          </a:p>
          <a:p>
            <a:pPr marR="349522" indent="-207294">
              <a:lnSpc>
                <a:spcPts val="934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Aykut GÖKTEKİN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 Dr. Mustafa GÜLTEPE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Mustafa AYDIN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Şennur ERKOCA ŞENTÜRK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Muhammed Ramazan DEMİRCİ</a:t>
            </a:r>
          </a:p>
          <a:p>
            <a:pPr algn="ctr">
              <a:lnSpc>
                <a:spcPct val="100000"/>
              </a:lnSpc>
            </a:pPr>
            <a:endParaRPr lang="tr-TR" sz="900" b="1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14">
            <a:extLst>
              <a:ext uri="{FF2B5EF4-FFF2-40B4-BE49-F238E27FC236}">
                <a16:creationId xmlns="" xmlns:a16="http://schemas.microsoft.com/office/drawing/2014/main" id="{0A7818DD-605B-E541-08BD-9756156D693B}"/>
              </a:ext>
            </a:extLst>
          </p:cNvPr>
          <p:cNvSpPr/>
          <p:nvPr/>
        </p:nvSpPr>
        <p:spPr>
          <a:xfrm>
            <a:off x="285257" y="3755979"/>
            <a:ext cx="2357453" cy="817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lang="tr-TR" sz="1400" b="1" dirty="0">
                <a:solidFill>
                  <a:srgbClr val="0C0C0C"/>
                </a:solidFill>
                <a:latin typeface="Times New Roman"/>
                <a:cs typeface="Times New Roman"/>
              </a:rPr>
              <a:t>Müdür Yardımcısı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tr-TR" sz="1400" spc="-5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tr-TR" sz="1400" spc="-5" dirty="0">
                <a:latin typeface="Times New Roman"/>
                <a:cs typeface="Times New Roman"/>
              </a:rPr>
              <a:t>Öğr. Gör. Sinan KUZUCU</a:t>
            </a:r>
          </a:p>
        </p:txBody>
      </p:sp>
      <p:sp>
        <p:nvSpPr>
          <p:cNvPr id="19" name="object 14">
            <a:extLst>
              <a:ext uri="{FF2B5EF4-FFF2-40B4-BE49-F238E27FC236}">
                <a16:creationId xmlns="" xmlns:a16="http://schemas.microsoft.com/office/drawing/2014/main" id="{38192571-2901-02E8-09B4-BA4F92B07743}"/>
              </a:ext>
            </a:extLst>
          </p:cNvPr>
          <p:cNvSpPr/>
          <p:nvPr/>
        </p:nvSpPr>
        <p:spPr>
          <a:xfrm>
            <a:off x="8132782" y="4995872"/>
            <a:ext cx="2342671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ULUSAL VE ULUSLARARASI PROJE KOMİSYONU</a:t>
            </a:r>
          </a:p>
          <a:p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Muhammed Ramazan DEMİRCİ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Murat ESEN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1FF760FF-5FFE-A87E-2CA6-A9BE02A7E02E}"/>
              </a:ext>
            </a:extLst>
          </p:cNvPr>
          <p:cNvSpPr txBox="1"/>
          <p:nvPr/>
        </p:nvSpPr>
        <p:spPr>
          <a:xfrm>
            <a:off x="0" y="32133"/>
            <a:ext cx="10693400" cy="134844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7305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215"/>
              </a:spcBef>
            </a:pPr>
            <a:r>
              <a:rPr lang="tr-TR"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T.C.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GİRESUN</a:t>
            </a:r>
            <a:r>
              <a:rPr sz="1400" b="1" spc="-2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ÜNİVERSİTESİ</a:t>
            </a:r>
            <a:endParaRPr sz="14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>
              <a:lnSpc>
                <a:spcPts val="1595"/>
              </a:lnSpc>
            </a:pPr>
            <a:r>
              <a:rPr sz="14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ALUCRA TURAN </a:t>
            </a:r>
            <a:r>
              <a:rPr sz="1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BULUTCU MESLEK</a:t>
            </a:r>
            <a:r>
              <a:rPr sz="1400" b="1" spc="-1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YÜKSEKOKULU</a:t>
            </a:r>
            <a:endParaRPr sz="14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3723640" marR="3716654" algn="ctr">
              <a:lnSpc>
                <a:spcPts val="2290"/>
              </a:lnSpc>
              <a:spcBef>
                <a:spcPts val="110"/>
              </a:spcBef>
            </a:pPr>
            <a:r>
              <a:rPr sz="1400" b="1" dirty="0">
                <a:solidFill>
                  <a:schemeClr val="tx1"/>
                </a:solidFill>
                <a:latin typeface="Times New Roman"/>
                <a:cs typeface="Times New Roman"/>
              </a:rPr>
              <a:t>ORGANİZASYON</a:t>
            </a:r>
            <a:r>
              <a:rPr lang="tr-TR" sz="1400" b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ŞEMAS</a:t>
            </a:r>
            <a:r>
              <a:rPr lang="tr-TR"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I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(AKADEMİK</a:t>
            </a:r>
            <a:r>
              <a:rPr lang="tr-TR"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 KURULLAR VE KOMİSYONLAR </a:t>
            </a:r>
            <a:r>
              <a:rPr sz="1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  <a:endParaRPr sz="1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14">
            <a:extLst>
              <a:ext uri="{FF2B5EF4-FFF2-40B4-BE49-F238E27FC236}">
                <a16:creationId xmlns="" xmlns:a16="http://schemas.microsoft.com/office/drawing/2014/main" id="{BDC5F064-7D57-8820-2AD0-D98352723E7D}"/>
              </a:ext>
            </a:extLst>
          </p:cNvPr>
          <p:cNvSpPr/>
          <p:nvPr/>
        </p:nvSpPr>
        <p:spPr>
          <a:xfrm>
            <a:off x="270631" y="3798703"/>
            <a:ext cx="2569307" cy="9108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lang="tr-TR" sz="1600" b="1" dirty="0">
                <a:solidFill>
                  <a:srgbClr val="0C0C0C"/>
                </a:solidFill>
                <a:latin typeface="Times New Roman"/>
                <a:cs typeface="Times New Roman"/>
              </a:rPr>
              <a:t>Müdür Yardımcısı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tr-TR" sz="1600" spc="-5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tr-TR" sz="1600" spc="-5" dirty="0">
                <a:latin typeface="Times New Roman"/>
                <a:cs typeface="Times New Roman"/>
              </a:rPr>
              <a:t>Öğr. Gör. Miraç ŞİRİN</a:t>
            </a:r>
          </a:p>
        </p:txBody>
      </p:sp>
      <p:sp>
        <p:nvSpPr>
          <p:cNvPr id="4" name="object 14">
            <a:extLst>
              <a:ext uri="{FF2B5EF4-FFF2-40B4-BE49-F238E27FC236}">
                <a16:creationId xmlns="" xmlns:a16="http://schemas.microsoft.com/office/drawing/2014/main" id="{F480893A-CF17-AB34-8E78-AE6235F95070}"/>
              </a:ext>
            </a:extLst>
          </p:cNvPr>
          <p:cNvSpPr/>
          <p:nvPr/>
        </p:nvSpPr>
        <p:spPr>
          <a:xfrm>
            <a:off x="270631" y="4910785"/>
            <a:ext cx="2569306" cy="12280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 PROGRAMI  </a:t>
            </a:r>
            <a:r>
              <a:rPr lang="tr-TR" sz="900" b="1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KOORDİNATÖRLÜĞÜ</a:t>
            </a:r>
          </a:p>
          <a:p>
            <a:pPr marR="453745" indent="-207294">
              <a:lnSpc>
                <a:spcPts val="934"/>
              </a:lnSpc>
              <a:spcBef>
                <a:spcPts val="5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Miraç ŞİRİN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53745" indent="-207294">
              <a:lnSpc>
                <a:spcPts val="934"/>
              </a:lnSpc>
              <a:spcBef>
                <a:spcPts val="5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Mehmet Akif SARI </a:t>
            </a:r>
          </a:p>
          <a:p>
            <a:pPr marR="349522" indent="-207294">
              <a:lnSpc>
                <a:spcPts val="934"/>
              </a:lnSpc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Uğur BELLİKLİ</a:t>
            </a:r>
          </a:p>
          <a:p>
            <a:pPr marR="349522" indent="-207294">
              <a:lnSpc>
                <a:spcPts val="934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Aykut GÖKTEKİN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 Dr. Mustafa GÜLTEPE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Mustafa AYDIN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Şennur ERKOCA ŞENTÜRK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Muhammed Ramazan DEMİRCİ</a:t>
            </a:r>
          </a:p>
          <a:p>
            <a:endParaRPr lang="tr-TR" sz="900" spc="-1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14">
            <a:extLst>
              <a:ext uri="{FF2B5EF4-FFF2-40B4-BE49-F238E27FC236}">
                <a16:creationId xmlns="" xmlns:a16="http://schemas.microsoft.com/office/drawing/2014/main" id="{CF945E95-8E63-7B0C-79F7-2C6251724B61}"/>
              </a:ext>
            </a:extLst>
          </p:cNvPr>
          <p:cNvSpPr/>
          <p:nvPr/>
        </p:nvSpPr>
        <p:spPr>
          <a:xfrm>
            <a:off x="318488" y="2138351"/>
            <a:ext cx="2569306" cy="12858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SINAV </a:t>
            </a:r>
            <a:r>
              <a:rPr lang="tr-TR" sz="900" b="1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KOORDİNATÖRLÜĞÜ</a:t>
            </a:r>
          </a:p>
          <a:p>
            <a:pPr marR="453745" indent="-207294">
              <a:lnSpc>
                <a:spcPts val="934"/>
              </a:lnSpc>
              <a:spcBef>
                <a:spcPts val="5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Miraç ŞİRİN</a:t>
            </a:r>
          </a:p>
          <a:p>
            <a:pPr marR="453745" indent="-207294">
              <a:lnSpc>
                <a:spcPts val="934"/>
              </a:lnSpc>
              <a:spcBef>
                <a:spcPts val="5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Mehmet Akif SARI </a:t>
            </a:r>
          </a:p>
          <a:p>
            <a:pPr marR="349522" indent="-207294">
              <a:lnSpc>
                <a:spcPts val="934"/>
              </a:lnSpc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Uğur BELLİKLİ</a:t>
            </a:r>
          </a:p>
          <a:p>
            <a:pPr marR="349522" indent="-207294">
              <a:lnSpc>
                <a:spcPts val="934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Aykut GÖKTEKİN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 Dr. Mustafa GÜLTEPE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Mustafa AYDIN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Şennur ERKOCA ŞENTÜRK</a:t>
            </a:r>
          </a:p>
          <a:p>
            <a:pPr marR="426105" indent="-207294">
              <a:lnSpc>
                <a:spcPts val="934"/>
              </a:lnSpc>
              <a:spcBef>
                <a:spcPts val="14"/>
              </a:spcBef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Muhammed Ramazan DEMİRCİ</a:t>
            </a:r>
          </a:p>
          <a:p>
            <a:endParaRPr lang="tr-TR" sz="900" spc="-1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1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object 14">
            <a:extLst>
              <a:ext uri="{FF2B5EF4-FFF2-40B4-BE49-F238E27FC236}">
                <a16:creationId xmlns="" xmlns:a16="http://schemas.microsoft.com/office/drawing/2014/main" id="{90B74C53-DD4B-8A75-81C8-ABB7E1386178}"/>
              </a:ext>
            </a:extLst>
          </p:cNvPr>
          <p:cNvSpPr/>
          <p:nvPr/>
        </p:nvSpPr>
        <p:spPr>
          <a:xfrm>
            <a:off x="5561014" y="4638681"/>
            <a:ext cx="2398515" cy="7143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KÜTÜPHANE KURULU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Aykut GÖKTEKİN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Sefa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Eyyüp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ÇİÇEK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tr-TR" sz="900" b="1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object 14">
            <a:extLst>
              <a:ext uri="{FF2B5EF4-FFF2-40B4-BE49-F238E27FC236}">
                <a16:creationId xmlns="" xmlns:a16="http://schemas.microsoft.com/office/drawing/2014/main" id="{6F34CF5A-30D7-D8E5-B7EF-1478DFBA4059}"/>
              </a:ext>
            </a:extLst>
          </p:cNvPr>
          <p:cNvSpPr/>
          <p:nvPr/>
        </p:nvSpPr>
        <p:spPr>
          <a:xfrm>
            <a:off x="5561014" y="1495409"/>
            <a:ext cx="2357454" cy="709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MEZUN ÖĞRENCİLERLE İLETİŞİM KOMİSYONU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Doç.Dr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Uğur BELLİKLİ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Deniz KARAPINAR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Özge ÖMÜR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1000" spc="-5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tr-TR" sz="1000" spc="-5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="" xmlns:a16="http://schemas.microsoft.com/office/drawing/2014/main" id="{0D2A0ACA-4CB5-1F56-F967-0C2396397492}"/>
              </a:ext>
            </a:extLst>
          </p:cNvPr>
          <p:cNvSpPr/>
          <p:nvPr/>
        </p:nvSpPr>
        <p:spPr>
          <a:xfrm>
            <a:off x="5561014" y="2352665"/>
            <a:ext cx="235745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FARABİ- MEVLANA KOORDİNATÖRLÜĞÜ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Deniz KURT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Sinan KUZUCU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Yunus ŞENTÜRK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14">
            <a:extLst>
              <a:ext uri="{FF2B5EF4-FFF2-40B4-BE49-F238E27FC236}">
                <a16:creationId xmlns="" xmlns:a16="http://schemas.microsoft.com/office/drawing/2014/main" id="{2FC017BE-8171-97DA-A4C7-53C9A2544F99}"/>
              </a:ext>
            </a:extLst>
          </p:cNvPr>
          <p:cNvSpPr/>
          <p:nvPr/>
        </p:nvSpPr>
        <p:spPr>
          <a:xfrm>
            <a:off x="5561014" y="3138483"/>
            <a:ext cx="2357454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ERASMUS KORDİNATÖRLÜĞÜ</a:t>
            </a:r>
          </a:p>
          <a:p>
            <a:pPr algn="ctr">
              <a:lnSpc>
                <a:spcPct val="100000"/>
              </a:lnSpc>
            </a:pPr>
            <a:endParaRPr lang="tr-TR" sz="900" b="1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Bilgin TEKER BEKÇİ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Ömer TURANLI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İbrahim Gökhan GÜRSOY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14">
            <a:extLst>
              <a:ext uri="{FF2B5EF4-FFF2-40B4-BE49-F238E27FC236}">
                <a16:creationId xmlns="" xmlns:a16="http://schemas.microsoft.com/office/drawing/2014/main" id="{1AD76F85-2FCB-17F7-3BDD-06EC80196A01}"/>
              </a:ext>
            </a:extLst>
          </p:cNvPr>
          <p:cNvSpPr/>
          <p:nvPr/>
        </p:nvSpPr>
        <p:spPr>
          <a:xfrm>
            <a:off x="8061344" y="3281359"/>
            <a:ext cx="2438400" cy="1128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SOSYAL, KÜLTÜREL VE AKADEMİK ETKİNLİKLER KOMİSYONU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İbrahim Gökhan GÜRSOY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Mustafa AYDIN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Bigin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TEKER BEKÇİ</a:t>
            </a:r>
          </a:p>
          <a:p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İşlt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Alper Metehan KANTEMİR</a:t>
            </a: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object 14">
            <a:extLst>
              <a:ext uri="{FF2B5EF4-FFF2-40B4-BE49-F238E27FC236}">
                <a16:creationId xmlns="" xmlns:a16="http://schemas.microsoft.com/office/drawing/2014/main" id="{CAA4FD70-3BC1-A071-22FA-1CF7A244B6B3}"/>
              </a:ext>
            </a:extLst>
          </p:cNvPr>
          <p:cNvSpPr/>
          <p:nvPr/>
        </p:nvSpPr>
        <p:spPr>
          <a:xfrm>
            <a:off x="8061344" y="1495409"/>
            <a:ext cx="2438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GEÇİŞ KOMİSYONU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Dr.Öğr</a:t>
            </a:r>
            <a:r>
              <a:rPr lang="tr-TR" sz="900" spc="-5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.Üyesi Muhammed 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Ramazan DEMİRCİ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Hasan HELİMOĞLU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14">
            <a:extLst>
              <a:ext uri="{FF2B5EF4-FFF2-40B4-BE49-F238E27FC236}">
                <a16:creationId xmlns="" xmlns:a16="http://schemas.microsoft.com/office/drawing/2014/main" id="{BA1E76D8-5694-3300-EC0A-6F1386A382A1}"/>
              </a:ext>
            </a:extLst>
          </p:cNvPr>
          <p:cNvSpPr/>
          <p:nvPr/>
        </p:nvSpPr>
        <p:spPr>
          <a:xfrm>
            <a:off x="8020398" y="2370049"/>
            <a:ext cx="2357453" cy="7572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ENGELSİZ BİRİM DANIŞMANLIĞI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Emel POLAT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Oktay Orçun BEKEN</a:t>
            </a: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bject 14">
            <a:extLst>
              <a:ext uri="{FF2B5EF4-FFF2-40B4-BE49-F238E27FC236}">
                <a16:creationId xmlns="" xmlns:a16="http://schemas.microsoft.com/office/drawing/2014/main" id="{A5DAED9A-BD1E-9DF8-5DB4-F2649F77029C}"/>
              </a:ext>
            </a:extLst>
          </p:cNvPr>
          <p:cNvSpPr/>
          <p:nvPr/>
        </p:nvSpPr>
        <p:spPr>
          <a:xfrm>
            <a:off x="5561014" y="5424499"/>
            <a:ext cx="2428892" cy="1110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DİLEK VE ŞİKÂYETLERİ DEĞERLENDİRME KOMİSYONU 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Mualla ÖĞÜTVEREN</a:t>
            </a:r>
          </a:p>
          <a:p>
            <a:pPr>
              <a:lnSpc>
                <a:spcPct val="100000"/>
              </a:lnSpc>
            </a:pP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Miraç ŞİRİN</a:t>
            </a:r>
          </a:p>
          <a:p>
            <a:pPr>
              <a:lnSpc>
                <a:spcPct val="100000"/>
              </a:lnSpc>
            </a:pP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Şennur ERKOCA ŞENTÜRK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="" xmlns:a16="http://schemas.microsoft.com/office/drawing/2014/main" id="{CAA4FD70-3BC1-A071-22FA-1CF7A244B6B3}"/>
              </a:ext>
            </a:extLst>
          </p:cNvPr>
          <p:cNvSpPr/>
          <p:nvPr/>
        </p:nvSpPr>
        <p:spPr>
          <a:xfrm>
            <a:off x="8061344" y="4567885"/>
            <a:ext cx="2438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UYUM VE ORYANTASYON KOMİSYONU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Oktay Orçun BEKEN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 Emel POLAT</a:t>
            </a: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14">
            <a:extLst>
              <a:ext uri="{FF2B5EF4-FFF2-40B4-BE49-F238E27FC236}">
                <a16:creationId xmlns="" xmlns:a16="http://schemas.microsoft.com/office/drawing/2014/main" id="{E2C9CE9D-FEDE-7AED-5E81-72089FA67C1D}"/>
              </a:ext>
            </a:extLst>
          </p:cNvPr>
          <p:cNvSpPr/>
          <p:nvPr/>
        </p:nvSpPr>
        <p:spPr>
          <a:xfrm>
            <a:off x="8070852" y="5440959"/>
            <a:ext cx="2428892" cy="697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tr-TR" sz="9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GÜSEM KOMİSYONU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Doç.Dr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Uğur BELLİKLİ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Deniz KARAPINAR</a:t>
            </a:r>
          </a:p>
          <a:p>
            <a:r>
              <a:rPr lang="tr-TR" sz="900" spc="-5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900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Özge ÖMÜR</a:t>
            </a: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tr-TR" sz="900" spc="-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4587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1909</TotalTime>
  <Words>1007</Words>
  <Application>Microsoft Office PowerPoint</Application>
  <PresentationFormat>Özel</PresentationFormat>
  <Paragraphs>206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Office Theme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organizasyon Å�emasÄ± (1)</dc:title>
  <dc:creator>RÃ¼zgar</dc:creator>
  <cp:lastModifiedBy>user</cp:lastModifiedBy>
  <cp:revision>102</cp:revision>
  <dcterms:created xsi:type="dcterms:W3CDTF">2020-09-24T10:32:56Z</dcterms:created>
  <dcterms:modified xsi:type="dcterms:W3CDTF">2025-09-18T08:28:39Z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2018-12-06T00:00:00Z</vt:filetime>
  </property>
  <property fmtid="{D5CDD505-2E9C-101B-9397-08002B2CF9AE}" pid="3" name="LastSaved">
    <vt:filetime>2020-09-24T00:00:00Z</vt:filetime>
  </property>
</Properties>
</file>